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329184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Franklin Gothic Medium" panose="020B0603020102020204" pitchFamily="34" charset="0"/>
      <p:regular r:id="rId9"/>
      <p:italic r:id="rId10"/>
    </p:embeddedFont>
    <p:embeddedFont>
      <p:font typeface="Nunito" pitchFamily="2" charset="0"/>
      <p:regular r:id="rId11"/>
      <p:bold r:id="rId12"/>
      <p:italic r:id="rId13"/>
      <p:boldItalic r:id="rId14"/>
    </p:embeddedFont>
    <p:embeddedFont>
      <p:font typeface="Nunito Black" pitchFamily="2" charset="0"/>
      <p:bold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3" userDrawn="1">
          <p15:clr>
            <a:srgbClr val="A4A3A4"/>
          </p15:clr>
        </p15:guide>
        <p15:guide id="2" pos="14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5050"/>
    <a:srgbClr val="FF9933"/>
    <a:srgbClr val="B41E1E"/>
    <a:srgbClr val="505050"/>
    <a:srgbClr val="CB3B63"/>
    <a:srgbClr val="4B4B4B"/>
    <a:srgbClr val="DCDCDC"/>
    <a:srgbClr val="C8C8C8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9" autoAdjust="0"/>
    <p:restoredTop sz="98191" autoAdjust="0"/>
  </p:normalViewPr>
  <p:slideViewPr>
    <p:cSldViewPr snapToGrid="0">
      <p:cViewPr varScale="1">
        <p:scale>
          <a:sx n="18" d="100"/>
          <a:sy n="18" d="100"/>
        </p:scale>
        <p:origin x="2424" y="10"/>
      </p:cViewPr>
      <p:guideLst>
        <p:guide orient="horz" pos="2493"/>
        <p:guide pos="144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ags" Target="tags/tag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7CEAF96C-0DD1-4DCA-AB4B-687076CBD6E7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25" y="696913"/>
            <a:ext cx="34861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6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9DA5243-CE1B-4274-BAA7-73DD5174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62125" y="696913"/>
            <a:ext cx="348615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39DA5243-CE1B-4274-BAA7-73DD5174F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4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-28074" y="235744"/>
            <a:ext cx="32946473" cy="2914650"/>
          </a:xfrm>
        </p:spPr>
        <p:txBody>
          <a:bodyPr>
            <a:noAutofit/>
          </a:bodyPr>
          <a:lstStyle>
            <a:defPPr>
              <a:defRPr kern="1200" smtId="4294967295"/>
            </a:defPPr>
            <a:lvl1pPr marL="0" marR="0" indent="0" algn="ctr" defTabSz="2115611" rtl="0" eaLnBrk="1" fontAlgn="auto" latinLnBrk="0" hangingPunct="1">
              <a:lnSpc>
                <a:spcPct val="100000"/>
              </a:lnSpc>
              <a:spcBef>
                <a:spcPts val="844"/>
              </a:spcBef>
              <a:spcAft>
                <a:spcPct val="0"/>
              </a:spcAft>
              <a:buClrTx/>
              <a:buSzTx/>
              <a:buFontTx/>
              <a:buNone/>
              <a:defRPr sz="3431" baseline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1057805" indent="0">
              <a:buFontTx/>
              <a:buNone/>
              <a:defRPr/>
            </a:lvl2pPr>
            <a:lvl3pPr marL="2115611" indent="0">
              <a:buFontTx/>
              <a:buNone/>
              <a:defRPr/>
            </a:lvl3pPr>
            <a:lvl4pPr marL="3173417" indent="0">
              <a:buFontTx/>
              <a:buNone/>
              <a:defRPr/>
            </a:lvl4pPr>
            <a:lvl5pPr marL="4231222" indent="0">
              <a:buFontTx/>
              <a:buNone/>
              <a:defRPr/>
            </a:lvl5pPr>
          </a:lstStyle>
          <a:p>
            <a:pPr marL="0" marR="0" lvl="0" indent="0" algn="ctr" defTabSz="21156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/>
              <a:t>This is a Scientific Poster Template created by Graphicsland </a:t>
            </a:r>
            <a:br>
              <a:rPr lang="en-US"/>
            </a:br>
            <a:r>
              <a:rPr lang="en-US"/>
              <a:t>&amp; MakeSigns.com. Your poster title would go on these lines. 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-28074" y="2662519"/>
            <a:ext cx="32946473" cy="1694330"/>
          </a:xfrm>
        </p:spPr>
        <p:txBody>
          <a:bodyPr>
            <a:noAutofit/>
          </a:bodyPr>
          <a:lstStyle>
            <a:defPPr>
              <a:defRPr kern="1200" smtId="4294967295"/>
            </a:defPPr>
            <a:lvl1pPr marL="0" marR="0" indent="0" algn="ctr" defTabSz="2115611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defRPr sz="3713" baseline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1057805" indent="0">
              <a:buFontTx/>
              <a:buNone/>
              <a:defRPr/>
            </a:lvl2pPr>
            <a:lvl3pPr marL="2115611" indent="0">
              <a:buFontTx/>
              <a:buNone/>
              <a:defRPr/>
            </a:lvl3pPr>
            <a:lvl4pPr marL="3173417" indent="0">
              <a:buFontTx/>
              <a:buNone/>
              <a:defRPr/>
            </a:lvl4pPr>
            <a:lvl5pPr marL="4231222" indent="0">
              <a:buFontTx/>
              <a:buNone/>
              <a:defRPr/>
            </a:lvl5pPr>
          </a:lstStyle>
          <a:p>
            <a:pPr algn="ctr">
              <a:spcBef>
                <a:spcPts val="600"/>
              </a:spcBef>
            </a:pPr>
            <a:r>
              <a:rPr lang="en-US" sz="3375">
                <a:solidFill>
                  <a:schemeClr val="tx2">
                    <a:lumMod val="50000"/>
                  </a:schemeClr>
                </a:solidFill>
                <a:latin typeface="Franklin Gothic Medium" pitchFamily="34" charset="0"/>
              </a:rPr>
              <a:t>Author’s Name Here</a:t>
            </a:r>
            <a:br>
              <a:rPr lang="en-US" sz="3375">
                <a:solidFill>
                  <a:schemeClr val="tx2">
                    <a:lumMod val="50000"/>
                  </a:schemeClr>
                </a:solidFill>
                <a:latin typeface="Franklin Gothic Medium" pitchFamily="34" charset="0"/>
              </a:rPr>
            </a:br>
            <a:r>
              <a:rPr lang="en-US" sz="3375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University</a:t>
            </a:r>
            <a:r>
              <a:rPr lang="en-US" sz="3375">
                <a:solidFill>
                  <a:schemeClr val="tx2">
                    <a:lumMod val="50000"/>
                  </a:schemeClr>
                </a:solidFill>
                <a:latin typeface="Franklin Gothic Medium" pitchFamily="34" charset="0"/>
              </a:rPr>
              <a:t> Name Here</a:t>
            </a:r>
          </a:p>
        </p:txBody>
      </p:sp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39" y="1318266"/>
            <a:ext cx="7406640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318266"/>
            <a:ext cx="21671280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1153127"/>
            <a:ext cx="27980639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928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3952224"/>
            <a:ext cx="27980639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4613">
                <a:solidFill>
                  <a:schemeClr val="tx1">
                    <a:tint val="75000"/>
                  </a:schemeClr>
                </a:solidFill>
              </a:defRPr>
            </a:lvl1pPr>
            <a:lvl2pPr marL="1057805" indent="0">
              <a:buNone/>
              <a:defRPr sz="4163">
                <a:solidFill>
                  <a:schemeClr val="tx1">
                    <a:tint val="75000"/>
                  </a:schemeClr>
                </a:solidFill>
              </a:defRPr>
            </a:lvl2pPr>
            <a:lvl3pPr marL="2115611" indent="0">
              <a:buNone/>
              <a:defRPr sz="3713">
                <a:solidFill>
                  <a:schemeClr val="tx1">
                    <a:tint val="75000"/>
                  </a:schemeClr>
                </a:solidFill>
              </a:defRPr>
            </a:lvl3pPr>
            <a:lvl4pPr marL="3173417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4pPr>
            <a:lvl5pPr marL="4231223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5pPr>
            <a:lvl6pPr marL="5289028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6pPr>
            <a:lvl7pPr marL="6346833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7pPr>
            <a:lvl8pPr marL="7404639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8pPr>
            <a:lvl9pPr marL="8462444" indent="0">
              <a:buNone/>
              <a:defRPr sz="32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1" y="7680963"/>
            <a:ext cx="14538961" cy="21724623"/>
          </a:xfrm>
        </p:spPr>
        <p:txBody>
          <a:bodyPr/>
          <a:lstStyle>
            <a:defPPr>
              <a:defRPr kern="1200" smtId="4294967295"/>
            </a:defPPr>
            <a:lvl1pPr>
              <a:defRPr sz="6469"/>
            </a:lvl1pPr>
            <a:lvl2pPr>
              <a:defRPr sz="5569"/>
            </a:lvl2pPr>
            <a:lvl3pPr>
              <a:defRPr sz="4613"/>
            </a:lvl3pPr>
            <a:lvl4pPr>
              <a:defRPr sz="4163"/>
            </a:lvl4pPr>
            <a:lvl5pPr>
              <a:defRPr sz="4163"/>
            </a:lvl5pPr>
            <a:lvl6pPr>
              <a:defRPr sz="4163"/>
            </a:lvl6pPr>
            <a:lvl7pPr>
              <a:defRPr sz="4163"/>
            </a:lvl7pPr>
            <a:lvl8pPr>
              <a:defRPr sz="4163"/>
            </a:lvl8pPr>
            <a:lvl9pPr>
              <a:defRPr sz="41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1" y="7680963"/>
            <a:ext cx="14538961" cy="21724623"/>
          </a:xfrm>
        </p:spPr>
        <p:txBody>
          <a:bodyPr/>
          <a:lstStyle>
            <a:defPPr>
              <a:defRPr kern="1200" smtId="4294967295"/>
            </a:defPPr>
            <a:lvl1pPr>
              <a:defRPr sz="6469"/>
            </a:lvl1pPr>
            <a:lvl2pPr>
              <a:defRPr sz="5569"/>
            </a:lvl2pPr>
            <a:lvl3pPr>
              <a:defRPr sz="4613"/>
            </a:lvl3pPr>
            <a:lvl4pPr>
              <a:defRPr sz="4163"/>
            </a:lvl4pPr>
            <a:lvl5pPr>
              <a:defRPr sz="4163"/>
            </a:lvl5pPr>
            <a:lvl6pPr>
              <a:defRPr sz="4163"/>
            </a:lvl6pPr>
            <a:lvl7pPr>
              <a:defRPr sz="4163"/>
            </a:lvl7pPr>
            <a:lvl8pPr>
              <a:defRPr sz="4163"/>
            </a:lvl8pPr>
            <a:lvl9pPr>
              <a:defRPr sz="41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6" y="7368544"/>
            <a:ext cx="14544677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5569" b="1"/>
            </a:lvl1pPr>
            <a:lvl2pPr marL="1057805" indent="0">
              <a:buNone/>
              <a:defRPr sz="4613" b="1"/>
            </a:lvl2pPr>
            <a:lvl3pPr marL="2115611" indent="0">
              <a:buNone/>
              <a:defRPr sz="4163" b="1"/>
            </a:lvl3pPr>
            <a:lvl4pPr marL="3173417" indent="0">
              <a:buNone/>
              <a:defRPr sz="3713" b="1"/>
            </a:lvl4pPr>
            <a:lvl5pPr marL="4231223" indent="0">
              <a:buNone/>
              <a:defRPr sz="3713" b="1"/>
            </a:lvl5pPr>
            <a:lvl6pPr marL="5289028" indent="0">
              <a:buNone/>
              <a:defRPr sz="3713" b="1"/>
            </a:lvl6pPr>
            <a:lvl7pPr marL="6346833" indent="0">
              <a:buNone/>
              <a:defRPr sz="3713" b="1"/>
            </a:lvl7pPr>
            <a:lvl8pPr marL="7404639" indent="0">
              <a:buNone/>
              <a:defRPr sz="3713" b="1"/>
            </a:lvl8pPr>
            <a:lvl9pPr marL="8462444" indent="0">
              <a:buNone/>
              <a:defRPr sz="37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6" y="10439401"/>
            <a:ext cx="14544677" cy="18966183"/>
          </a:xfrm>
        </p:spPr>
        <p:txBody>
          <a:bodyPr/>
          <a:lstStyle>
            <a:defPPr>
              <a:defRPr kern="1200" smtId="4294967295"/>
            </a:defPPr>
            <a:lvl1pPr>
              <a:defRPr sz="5569"/>
            </a:lvl1pPr>
            <a:lvl2pPr>
              <a:defRPr sz="4613"/>
            </a:lvl2pPr>
            <a:lvl3pPr>
              <a:defRPr sz="4163"/>
            </a:lvl3pPr>
            <a:lvl4pPr>
              <a:defRPr sz="3713"/>
            </a:lvl4pPr>
            <a:lvl5pPr>
              <a:defRPr sz="3713"/>
            </a:lvl5pPr>
            <a:lvl6pPr>
              <a:defRPr sz="3713"/>
            </a:lvl6pPr>
            <a:lvl7pPr>
              <a:defRPr sz="3713"/>
            </a:lvl7pPr>
            <a:lvl8pPr>
              <a:defRPr sz="3713"/>
            </a:lvl8pPr>
            <a:lvl9pPr>
              <a:defRPr sz="37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368544"/>
            <a:ext cx="14550389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5569" b="1"/>
            </a:lvl1pPr>
            <a:lvl2pPr marL="1057805" indent="0">
              <a:buNone/>
              <a:defRPr sz="4613" b="1"/>
            </a:lvl2pPr>
            <a:lvl3pPr marL="2115611" indent="0">
              <a:buNone/>
              <a:defRPr sz="4163" b="1"/>
            </a:lvl3pPr>
            <a:lvl4pPr marL="3173417" indent="0">
              <a:buNone/>
              <a:defRPr sz="3713" b="1"/>
            </a:lvl4pPr>
            <a:lvl5pPr marL="4231223" indent="0">
              <a:buNone/>
              <a:defRPr sz="3713" b="1"/>
            </a:lvl5pPr>
            <a:lvl6pPr marL="5289028" indent="0">
              <a:buNone/>
              <a:defRPr sz="3713" b="1"/>
            </a:lvl6pPr>
            <a:lvl7pPr marL="6346833" indent="0">
              <a:buNone/>
              <a:defRPr sz="3713" b="1"/>
            </a:lvl7pPr>
            <a:lvl8pPr marL="7404639" indent="0">
              <a:buNone/>
              <a:defRPr sz="3713" b="1"/>
            </a:lvl8pPr>
            <a:lvl9pPr marL="8462444" indent="0">
              <a:buNone/>
              <a:defRPr sz="37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439401"/>
            <a:ext cx="14550389" cy="18966183"/>
          </a:xfrm>
        </p:spPr>
        <p:txBody>
          <a:bodyPr/>
          <a:lstStyle>
            <a:defPPr>
              <a:defRPr kern="1200" smtId="4294967295"/>
            </a:defPPr>
            <a:lvl1pPr>
              <a:defRPr sz="5569"/>
            </a:lvl1pPr>
            <a:lvl2pPr>
              <a:defRPr sz="4613"/>
            </a:lvl2pPr>
            <a:lvl3pPr>
              <a:defRPr sz="4163"/>
            </a:lvl3pPr>
            <a:lvl4pPr>
              <a:defRPr sz="3713"/>
            </a:lvl4pPr>
            <a:lvl5pPr>
              <a:defRPr sz="3713"/>
            </a:lvl5pPr>
            <a:lvl6pPr>
              <a:defRPr sz="3713"/>
            </a:lvl6pPr>
            <a:lvl7pPr>
              <a:defRPr sz="3713"/>
            </a:lvl7pPr>
            <a:lvl8pPr>
              <a:defRPr sz="3713"/>
            </a:lvl8pPr>
            <a:lvl9pPr>
              <a:defRPr sz="37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9" y="1310640"/>
            <a:ext cx="10829927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461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310643"/>
            <a:ext cx="18402300" cy="28094942"/>
          </a:xfrm>
        </p:spPr>
        <p:txBody>
          <a:bodyPr/>
          <a:lstStyle>
            <a:defPPr>
              <a:defRPr kern="1200" smtId="4294967295"/>
            </a:defPPr>
            <a:lvl1pPr>
              <a:defRPr sz="7425"/>
            </a:lvl1pPr>
            <a:lvl2pPr>
              <a:defRPr sz="6469"/>
            </a:lvl2pPr>
            <a:lvl3pPr>
              <a:defRPr sz="5569"/>
            </a:lvl3pPr>
            <a:lvl4pPr>
              <a:defRPr sz="4613"/>
            </a:lvl4pPr>
            <a:lvl5pPr>
              <a:defRPr sz="4613"/>
            </a:lvl5pPr>
            <a:lvl6pPr>
              <a:defRPr sz="4613"/>
            </a:lvl6pPr>
            <a:lvl7pPr>
              <a:defRPr sz="4613"/>
            </a:lvl7pPr>
            <a:lvl8pPr>
              <a:defRPr sz="4613"/>
            </a:lvl8pPr>
            <a:lvl9pPr>
              <a:defRPr sz="4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9" y="6888482"/>
            <a:ext cx="10829927" cy="22517102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63"/>
            </a:lvl1pPr>
            <a:lvl2pPr marL="1057805" indent="0">
              <a:buNone/>
              <a:defRPr sz="2756"/>
            </a:lvl2pPr>
            <a:lvl3pPr marL="2115611" indent="0">
              <a:buNone/>
              <a:defRPr sz="2306"/>
            </a:lvl3pPr>
            <a:lvl4pPr marL="3173417" indent="0">
              <a:buNone/>
              <a:defRPr sz="2081"/>
            </a:lvl4pPr>
            <a:lvl5pPr marL="4231223" indent="0">
              <a:buNone/>
              <a:defRPr sz="2081"/>
            </a:lvl5pPr>
            <a:lvl6pPr marL="5289028" indent="0">
              <a:buNone/>
              <a:defRPr sz="2081"/>
            </a:lvl6pPr>
            <a:lvl7pPr marL="6346833" indent="0">
              <a:buNone/>
              <a:defRPr sz="2081"/>
            </a:lvl7pPr>
            <a:lvl8pPr marL="7404639" indent="0">
              <a:buNone/>
              <a:defRPr sz="2081"/>
            </a:lvl8pPr>
            <a:lvl9pPr marL="8462444" indent="0">
              <a:buNone/>
              <a:defRPr sz="20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8" y="23042880"/>
            <a:ext cx="19751039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461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8" y="2941321"/>
            <a:ext cx="19751039" cy="19751041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7425"/>
            </a:lvl1pPr>
            <a:lvl2pPr marL="1057805" indent="0">
              <a:buNone/>
              <a:defRPr sz="6469"/>
            </a:lvl2pPr>
            <a:lvl3pPr marL="2115611" indent="0">
              <a:buNone/>
              <a:defRPr sz="5569"/>
            </a:lvl3pPr>
            <a:lvl4pPr marL="3173417" indent="0">
              <a:buNone/>
              <a:defRPr sz="4613"/>
            </a:lvl4pPr>
            <a:lvl5pPr marL="4231223" indent="0">
              <a:buNone/>
              <a:defRPr sz="4613"/>
            </a:lvl5pPr>
            <a:lvl6pPr marL="5289028" indent="0">
              <a:buNone/>
              <a:defRPr sz="4613"/>
            </a:lvl6pPr>
            <a:lvl7pPr marL="6346833" indent="0">
              <a:buNone/>
              <a:defRPr sz="4613"/>
            </a:lvl7pPr>
            <a:lvl8pPr marL="7404639" indent="0">
              <a:buNone/>
              <a:defRPr sz="4613"/>
            </a:lvl8pPr>
            <a:lvl9pPr marL="8462444" indent="0">
              <a:buNone/>
              <a:defRPr sz="46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8" y="25763224"/>
            <a:ext cx="19751039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63"/>
            </a:lvl1pPr>
            <a:lvl2pPr marL="1057805" indent="0">
              <a:buNone/>
              <a:defRPr sz="2756"/>
            </a:lvl2pPr>
            <a:lvl3pPr marL="2115611" indent="0">
              <a:buNone/>
              <a:defRPr sz="2306"/>
            </a:lvl3pPr>
            <a:lvl4pPr marL="3173417" indent="0">
              <a:buNone/>
              <a:defRPr sz="2081"/>
            </a:lvl4pPr>
            <a:lvl5pPr marL="4231223" indent="0">
              <a:buNone/>
              <a:defRPr sz="2081"/>
            </a:lvl5pPr>
            <a:lvl6pPr marL="5289028" indent="0">
              <a:buNone/>
              <a:defRPr sz="2081"/>
            </a:lvl6pPr>
            <a:lvl7pPr marL="6346833" indent="0">
              <a:buNone/>
              <a:defRPr sz="2081"/>
            </a:lvl7pPr>
            <a:lvl8pPr marL="7404639" indent="0">
              <a:buNone/>
              <a:defRPr sz="2081"/>
            </a:lvl8pPr>
            <a:lvl9pPr marL="8462444" indent="0">
              <a:buNone/>
              <a:defRPr sz="20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1" y="1318263"/>
            <a:ext cx="29626561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7680963"/>
            <a:ext cx="29626561" cy="2172462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30510488"/>
            <a:ext cx="76809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l">
              <a:defRPr sz="2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30510488"/>
            <a:ext cx="104241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ctr">
              <a:defRPr sz="2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30510488"/>
            <a:ext cx="768096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r">
              <a:defRPr sz="2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301498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732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1473200" y="339979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inquisitalanchor  Size: 36x36</a:t>
            </a:r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 smtId="4294967295"/>
      </a:defPPr>
      <a:lvl1pPr algn="ctr" defTabSz="2115611" rtl="0" eaLnBrk="1" latinLnBrk="0" hangingPunct="1">
        <a:spcBef>
          <a:spcPct val="0"/>
        </a:spcBef>
        <a:buNone/>
        <a:defRPr sz="101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793353" indent="-793353" algn="l" defTabSz="2115611" rtl="0" eaLnBrk="1" latinLnBrk="0" hangingPunct="1">
        <a:spcBef>
          <a:spcPct val="20000"/>
        </a:spcBef>
        <a:buFont typeface="Arial" pitchFamily="34" charset="0"/>
        <a:buChar char="•"/>
        <a:defRPr sz="7425" kern="1200">
          <a:solidFill>
            <a:schemeClr val="tx1"/>
          </a:solidFill>
          <a:latin typeface="+mn-lt"/>
          <a:ea typeface="+mn-ea"/>
          <a:cs typeface="+mn-cs"/>
        </a:defRPr>
      </a:lvl1pPr>
      <a:lvl2pPr marL="1718935" indent="-661130" algn="l" defTabSz="2115611" rtl="0" eaLnBrk="1" latinLnBrk="0" hangingPunct="1">
        <a:spcBef>
          <a:spcPct val="20000"/>
        </a:spcBef>
        <a:buFont typeface="Arial" pitchFamily="34" charset="0"/>
        <a:buChar char="–"/>
        <a:defRPr sz="6469" kern="1200">
          <a:solidFill>
            <a:schemeClr val="tx1"/>
          </a:solidFill>
          <a:latin typeface="+mn-lt"/>
          <a:ea typeface="+mn-ea"/>
          <a:cs typeface="+mn-cs"/>
        </a:defRPr>
      </a:lvl2pPr>
      <a:lvl3pPr marL="2644514" indent="-528903" algn="l" defTabSz="2115611" rtl="0" eaLnBrk="1" latinLnBrk="0" hangingPunct="1">
        <a:spcBef>
          <a:spcPct val="20000"/>
        </a:spcBef>
        <a:buFont typeface="Arial" pitchFamily="34" charset="0"/>
        <a:buChar char="•"/>
        <a:defRPr sz="5569" kern="1200">
          <a:solidFill>
            <a:schemeClr val="tx1"/>
          </a:solidFill>
          <a:latin typeface="+mn-lt"/>
          <a:ea typeface="+mn-ea"/>
          <a:cs typeface="+mn-cs"/>
        </a:defRPr>
      </a:lvl3pPr>
      <a:lvl4pPr marL="3702320" indent="-528903" algn="l" defTabSz="2115611" rtl="0" eaLnBrk="1" latinLnBrk="0" hangingPunct="1">
        <a:spcBef>
          <a:spcPct val="20000"/>
        </a:spcBef>
        <a:buFont typeface="Arial" pitchFamily="34" charset="0"/>
        <a:buChar char="–"/>
        <a:defRPr sz="4613" kern="1200">
          <a:solidFill>
            <a:schemeClr val="tx1"/>
          </a:solidFill>
          <a:latin typeface="+mn-lt"/>
          <a:ea typeface="+mn-ea"/>
          <a:cs typeface="+mn-cs"/>
        </a:defRPr>
      </a:lvl4pPr>
      <a:lvl5pPr marL="4760125" indent="-528903" algn="l" defTabSz="2115611" rtl="0" eaLnBrk="1" latinLnBrk="0" hangingPunct="1">
        <a:spcBef>
          <a:spcPct val="20000"/>
        </a:spcBef>
        <a:buFont typeface="Arial" pitchFamily="34" charset="0"/>
        <a:buChar char="»"/>
        <a:defRPr sz="4613" kern="1200">
          <a:solidFill>
            <a:schemeClr val="tx1"/>
          </a:solidFill>
          <a:latin typeface="+mn-lt"/>
          <a:ea typeface="+mn-ea"/>
          <a:cs typeface="+mn-cs"/>
        </a:defRPr>
      </a:lvl5pPr>
      <a:lvl6pPr marL="5817931" indent="-528903" algn="l" defTabSz="2115611" rtl="0" eaLnBrk="1" latinLnBrk="0" hangingPunct="1">
        <a:spcBef>
          <a:spcPct val="20000"/>
        </a:spcBef>
        <a:buFont typeface="Arial" pitchFamily="34" charset="0"/>
        <a:buChar char="•"/>
        <a:defRPr sz="4613" kern="1200">
          <a:solidFill>
            <a:schemeClr val="tx1"/>
          </a:solidFill>
          <a:latin typeface="+mn-lt"/>
          <a:ea typeface="+mn-ea"/>
          <a:cs typeface="+mn-cs"/>
        </a:defRPr>
      </a:lvl6pPr>
      <a:lvl7pPr marL="6875736" indent="-528903" algn="l" defTabSz="2115611" rtl="0" eaLnBrk="1" latinLnBrk="0" hangingPunct="1">
        <a:spcBef>
          <a:spcPct val="20000"/>
        </a:spcBef>
        <a:buFont typeface="Arial" pitchFamily="34" charset="0"/>
        <a:buChar char="•"/>
        <a:defRPr sz="4613" kern="1200">
          <a:solidFill>
            <a:schemeClr val="tx1"/>
          </a:solidFill>
          <a:latin typeface="+mn-lt"/>
          <a:ea typeface="+mn-ea"/>
          <a:cs typeface="+mn-cs"/>
        </a:defRPr>
      </a:lvl7pPr>
      <a:lvl8pPr marL="7933542" indent="-528903" algn="l" defTabSz="2115611" rtl="0" eaLnBrk="1" latinLnBrk="0" hangingPunct="1">
        <a:spcBef>
          <a:spcPct val="20000"/>
        </a:spcBef>
        <a:buFont typeface="Arial" pitchFamily="34" charset="0"/>
        <a:buChar char="•"/>
        <a:defRPr sz="4613" kern="1200">
          <a:solidFill>
            <a:schemeClr val="tx1"/>
          </a:solidFill>
          <a:latin typeface="+mn-lt"/>
          <a:ea typeface="+mn-ea"/>
          <a:cs typeface="+mn-cs"/>
        </a:defRPr>
      </a:lvl8pPr>
      <a:lvl9pPr marL="8991347" indent="-528903" algn="l" defTabSz="2115611" rtl="0" eaLnBrk="1" latinLnBrk="0" hangingPunct="1">
        <a:spcBef>
          <a:spcPct val="20000"/>
        </a:spcBef>
        <a:buFont typeface="Arial" pitchFamily="34" charset="0"/>
        <a:buChar char="•"/>
        <a:defRPr sz="4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1pPr>
      <a:lvl2pPr marL="1057805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2pPr>
      <a:lvl3pPr marL="2115611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3pPr>
      <a:lvl4pPr marL="3173417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4pPr>
      <a:lvl5pPr marL="4231223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5pPr>
      <a:lvl6pPr marL="5289028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6pPr>
      <a:lvl7pPr marL="6346833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7pPr>
      <a:lvl8pPr marL="7404639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8pPr>
      <a:lvl9pPr marL="8462444" algn="l" defTabSz="2115611" rtl="0" eaLnBrk="1" latinLnBrk="0" hangingPunct="1">
        <a:defRPr sz="41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9" Type="http://schemas.openxmlformats.org/officeDocument/2006/relationships/image" Target="../media/image38.jp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jpg"/><Relationship Id="rId5" Type="http://schemas.microsoft.com/office/2007/relationships/hdphoto" Target="../media/hdphoto1.wdp"/><Relationship Id="rId15" Type="http://schemas.openxmlformats.org/officeDocument/2006/relationships/image" Target="../media/image14.jpe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4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8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3C066C-F4C3-42E6-93FD-D06007352A36}"/>
              </a:ext>
            </a:extLst>
          </p:cNvPr>
          <p:cNvGrpSpPr/>
          <p:nvPr/>
        </p:nvGrpSpPr>
        <p:grpSpPr>
          <a:xfrm>
            <a:off x="0" y="30508102"/>
            <a:ext cx="32918400" cy="2410297"/>
            <a:chOff x="0" y="25591001"/>
            <a:chExt cx="32918400" cy="3212601"/>
          </a:xfrm>
        </p:grpSpPr>
        <p:pic>
          <p:nvPicPr>
            <p:cNvPr id="6" name="Picture 5"/>
            <p:cNvPicPr/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591001"/>
              <a:ext cx="32918400" cy="321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Picture 36"/>
            <p:cNvPicPr/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75000"/>
                      </a14:imgEffect>
                      <a14:imgEffect>
                        <a14:brightnessContrast contrast="-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129577"/>
              <a:ext cx="32918400" cy="2674025"/>
            </a:xfrm>
            <a:prstGeom prst="rect">
              <a:avLst/>
            </a:prstGeom>
            <a:effectLst/>
          </p:spPr>
        </p:pic>
      </p:grp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B06C1FF-F854-4F91-ABC7-AA41C714448B}"/>
              </a:ext>
            </a:extLst>
          </p:cNvPr>
          <p:cNvSpPr txBox="1"/>
          <p:nvPr/>
        </p:nvSpPr>
        <p:spPr>
          <a:xfrm>
            <a:off x="2712880" y="2170829"/>
            <a:ext cx="27432000" cy="2203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820815">
              <a:spcBef>
                <a:spcPct val="20000"/>
              </a:spcBef>
              <a:defRPr/>
            </a:pPr>
            <a:r>
              <a:rPr lang="en-US" sz="6400" dirty="0">
                <a:solidFill>
                  <a:srgbClr val="505050"/>
                </a:solidFill>
                <a:latin typeface="Nunito Black" panose="00000A00000000000000" pitchFamily="2" charset="0"/>
              </a:rPr>
              <a:t>Physics-Guided Discovery of Highly Nonlinear </a:t>
            </a:r>
          </a:p>
          <a:p>
            <a:pPr algn="ctr" defTabSz="2820815">
              <a:spcBef>
                <a:spcPct val="20000"/>
              </a:spcBef>
              <a:defRPr/>
            </a:pPr>
            <a:r>
              <a:rPr lang="en-US" sz="6400" dirty="0">
                <a:solidFill>
                  <a:srgbClr val="505050"/>
                </a:solidFill>
                <a:latin typeface="Nunito Black" panose="00000A00000000000000" pitchFamily="2" charset="0"/>
              </a:rPr>
              <a:t>Parametric Partial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 Placeholder 5">
                <a:extLst>
                  <a:ext uri="{FF2B5EF4-FFF2-40B4-BE49-F238E27FC236}">
                    <a16:creationId xmlns:a16="http://schemas.microsoft.com/office/drawing/2014/main" id="{18E48679-06C4-48E4-8012-35973D02854F}"/>
                  </a:ext>
                </a:extLst>
              </p:cNvPr>
              <p:cNvSpPr txBox="1"/>
              <p:nvPr/>
            </p:nvSpPr>
            <p:spPr>
              <a:xfrm>
                <a:off x="2739333" y="4410099"/>
                <a:ext cx="27432000" cy="61555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defPPr>
                  <a:defRPr kern="1200" smtId="4294967295"/>
                </a:defPPr>
                <a:lvl1pPr marL="0" marR="0" indent="0" algn="l" defTabSz="3761086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defRPr sz="6000" kern="1200" baseline="0">
                    <a:solidFill>
                      <a:schemeClr val="tx2"/>
                    </a:solidFill>
                    <a:latin typeface="Franklin Gothic Heavy" pitchFamily="34" charset="0"/>
                    <a:ea typeface="+mn-ea"/>
                    <a:cs typeface="+mn-cs"/>
                  </a:defRPr>
                </a:lvl1pPr>
                <a:lvl2pPr marL="1880543" indent="0" algn="l" defTabSz="3761086" rtl="0" eaLnBrk="1" latinLnBrk="0" hangingPunct="1">
                  <a:spcBef>
                    <a:spcPct val="20000"/>
                  </a:spcBef>
                  <a:buFontTx/>
                  <a:buNone/>
                  <a:defRPr sz="1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761086" indent="0" algn="l" defTabSz="3761086" rtl="0" eaLnBrk="1" latinLnBrk="0" hangingPunct="1">
                  <a:spcBef>
                    <a:spcPct val="20000"/>
                  </a:spcBef>
                  <a:buFontTx/>
                  <a:buNone/>
                  <a:defRPr sz="9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41629" indent="0" algn="l" defTabSz="3761086" rtl="0" eaLnBrk="1" latinLnBrk="0" hangingPunct="1">
                  <a:spcBef>
                    <a:spcPct val="20000"/>
                  </a:spcBef>
                  <a:buFontTx/>
                  <a:buNone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522172" indent="0" algn="l" defTabSz="3761086" rtl="0" eaLnBrk="1" latinLnBrk="0" hangingPunct="1">
                  <a:spcBef>
                    <a:spcPct val="20000"/>
                  </a:spcBef>
                  <a:buFontTx/>
                  <a:buNone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342988" indent="-940272" algn="l" defTabSz="376108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2223531" indent="-940272" algn="l" defTabSz="376108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4104074" indent="-940272" algn="l" defTabSz="376108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984617" indent="-940272" algn="l" defTabSz="376108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Yingtao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Luo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Qiang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Liu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Yuntian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Chen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Wenbo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Hu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Tian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Tian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Jun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Zhu</m:t>
                      </m:r>
                    </m:oMath>
                  </m:oMathPara>
                </a14:m>
                <a:endParaRPr lang="en-US" altLang="zh-C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 Placeholder 5">
                <a:extLst>
                  <a:ext uri="{FF2B5EF4-FFF2-40B4-BE49-F238E27FC236}">
                    <a16:creationId xmlns:a16="http://schemas.microsoft.com/office/drawing/2014/main" id="{18E48679-06C4-48E4-8012-35973D028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33" y="4410099"/>
                <a:ext cx="2743200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19">
            <a:extLst>
              <a:ext uri="{FF2B5EF4-FFF2-40B4-BE49-F238E27FC236}">
                <a16:creationId xmlns:a16="http://schemas.microsoft.com/office/drawing/2014/main" id="{F560B628-793C-4DB4-85E9-B23859F8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67" y="6764517"/>
            <a:ext cx="9646553" cy="45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 Differential Equations (PDEs) are ubiquitous.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A3548-8310-400F-8822-4FEDDABCA99B}"/>
              </a:ext>
            </a:extLst>
          </p:cNvPr>
          <p:cNvSpPr txBox="1"/>
          <p:nvPr/>
        </p:nvSpPr>
        <p:spPr>
          <a:xfrm>
            <a:off x="752167" y="5565446"/>
            <a:ext cx="9646553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E96C9-8474-4C6F-96C8-EA96E9997B49}"/>
              </a:ext>
            </a:extLst>
          </p:cNvPr>
          <p:cNvSpPr txBox="1"/>
          <p:nvPr/>
        </p:nvSpPr>
        <p:spPr>
          <a:xfrm>
            <a:off x="740886" y="10497582"/>
            <a:ext cx="9646553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Problem &amp; Challenges</a:t>
            </a:r>
          </a:p>
        </p:txBody>
      </p:sp>
      <p:pic>
        <p:nvPicPr>
          <p:cNvPr id="17" name="Picture 4" descr="About Us - Miss Chen | Physics Tuition | Chemistry Tuition | Physics  Tuition | Biology Tuition">
            <a:extLst>
              <a:ext uri="{FF2B5EF4-FFF2-40B4-BE49-F238E27FC236}">
                <a16:creationId xmlns:a16="http://schemas.microsoft.com/office/drawing/2014/main" id="{8A6E654B-0363-256D-8718-0FB1A04C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7" y="7581020"/>
            <a:ext cx="2046058" cy="20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D541BBE-2EA0-919B-6467-8AEA8165E8F9}"/>
              </a:ext>
            </a:extLst>
          </p:cNvPr>
          <p:cNvSpPr txBox="1">
            <a:spLocks/>
          </p:cNvSpPr>
          <p:nvPr/>
        </p:nvSpPr>
        <p:spPr>
          <a:xfrm>
            <a:off x="3247997" y="7450830"/>
            <a:ext cx="7037746" cy="21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observations, scientists explain electromagnetism by: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76C32E-E675-0913-7E7E-088ACFD897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31"/>
          <a:stretch/>
        </p:blipFill>
        <p:spPr>
          <a:xfrm>
            <a:off x="5584348" y="7791716"/>
            <a:ext cx="2365043" cy="202261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A2D81C2-E4E1-2EC2-0E48-AB974F396308}"/>
              </a:ext>
            </a:extLst>
          </p:cNvPr>
          <p:cNvSpPr/>
          <p:nvPr/>
        </p:nvSpPr>
        <p:spPr>
          <a:xfrm>
            <a:off x="752167" y="7342766"/>
            <a:ext cx="9597770" cy="2550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5774FF2C-C46E-A157-8024-FA858FC75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74" y="13392944"/>
            <a:ext cx="9646553" cy="1101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5172D654-0B03-8E71-6F47-EB1668EC836A}"/>
              </a:ext>
            </a:extLst>
          </p:cNvPr>
          <p:cNvSpPr txBox="1"/>
          <p:nvPr/>
        </p:nvSpPr>
        <p:spPr>
          <a:xfrm>
            <a:off x="23300996" y="5493936"/>
            <a:ext cx="8817544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Results – Constant Coefficient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BC2DF5-F119-AFC7-B8E5-DD71859469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84" y="373769"/>
            <a:ext cx="3528245" cy="1270926"/>
          </a:xfrm>
          <a:prstGeom prst="rect">
            <a:avLst/>
          </a:prstGeom>
        </p:spPr>
      </p:pic>
      <p:pic>
        <p:nvPicPr>
          <p:cNvPr id="9" name="Picture 8" descr="University of Chinese Academy of Sciences - APRU">
            <a:extLst>
              <a:ext uri="{FF2B5EF4-FFF2-40B4-BE49-F238E27FC236}">
                <a16:creationId xmlns:a16="http://schemas.microsoft.com/office/drawing/2014/main" id="{25CBC59B-4DF1-D8EB-69C8-A066E74BE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t="-8804"/>
          <a:stretch/>
        </p:blipFill>
        <p:spPr bwMode="auto">
          <a:xfrm>
            <a:off x="12339789" y="415642"/>
            <a:ext cx="4005665" cy="11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第一阶段结果公告│“百年经典”—东方理工大学（暂名）校园规划及建筑方案设计国际竞赛 - EIAS">
            <a:extLst>
              <a:ext uri="{FF2B5EF4-FFF2-40B4-BE49-F238E27FC236}">
                <a16:creationId xmlns:a16="http://schemas.microsoft.com/office/drawing/2014/main" id="{2F9D0235-6D5D-4F96-1D08-178311582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6" t="-11173"/>
          <a:stretch/>
        </p:blipFill>
        <p:spPr bwMode="auto">
          <a:xfrm>
            <a:off x="16825248" y="357059"/>
            <a:ext cx="2546795" cy="11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合肥工业大学学校校徽_word文档在线阅读与下载_无忧文档">
            <a:extLst>
              <a:ext uri="{FF2B5EF4-FFF2-40B4-BE49-F238E27FC236}">
                <a16:creationId xmlns:a16="http://schemas.microsoft.com/office/drawing/2014/main" id="{501BF238-5D6F-94A3-81C6-BB5E2ABB3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8" t="21853"/>
          <a:stretch/>
        </p:blipFill>
        <p:spPr bwMode="auto">
          <a:xfrm>
            <a:off x="19618096" y="365766"/>
            <a:ext cx="4033375" cy="12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arnegie Mellon University Logo Download in HD Quality">
            <a:extLst>
              <a:ext uri="{FF2B5EF4-FFF2-40B4-BE49-F238E27FC236}">
                <a16:creationId xmlns:a16="http://schemas.microsoft.com/office/drawing/2014/main" id="{F539F932-661B-5B79-B742-9F560471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78" y="235147"/>
            <a:ext cx="2326545" cy="15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Tsinghua University – Logos Download">
            <a:extLst>
              <a:ext uri="{FF2B5EF4-FFF2-40B4-BE49-F238E27FC236}">
                <a16:creationId xmlns:a16="http://schemas.microsoft.com/office/drawing/2014/main" id="{62C3C6A2-7F43-782B-1902-5D520BC3F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026" y="305007"/>
            <a:ext cx="2736382" cy="13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D416F1-3AA4-255C-58F0-9FB60F7A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182" y="108163"/>
            <a:ext cx="5184971" cy="37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8F50BF6-E5E7-BB42-DAAE-FDDE332C8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" y="235992"/>
            <a:ext cx="5184971" cy="37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6D141F7-C437-2F09-5E4E-803FBB4AF6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9" y="11670266"/>
            <a:ext cx="9640135" cy="402370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DE0DB273-B098-04E6-3DBD-8C0B440DE10B}"/>
              </a:ext>
            </a:extLst>
          </p:cNvPr>
          <p:cNvSpPr txBox="1"/>
          <p:nvPr/>
        </p:nvSpPr>
        <p:spPr>
          <a:xfrm>
            <a:off x="1209297" y="15575519"/>
            <a:ext cx="891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Nonlinear (HIN) coefficient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4637E94-5191-6510-CF71-4239269920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9" y="16496616"/>
            <a:ext cx="2891149" cy="449734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0C3D460-2A6D-F994-ADA5-408189E914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2" y="21086765"/>
            <a:ext cx="3114053" cy="477551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7E65A24-9E42-B8BD-EC7B-2FEE6857BD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91" y="16984759"/>
            <a:ext cx="6549847" cy="3592413"/>
          </a:xfrm>
          <a:prstGeom prst="rect">
            <a:avLst/>
          </a:prstGeom>
        </p:spPr>
      </p:pic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5656A38-5A7A-42BC-F729-9586ADE06783}"/>
              </a:ext>
            </a:extLst>
          </p:cNvPr>
          <p:cNvSpPr/>
          <p:nvPr/>
        </p:nvSpPr>
        <p:spPr>
          <a:xfrm>
            <a:off x="4279458" y="23088247"/>
            <a:ext cx="5366451" cy="20020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B7538E3-ABDE-A264-801C-7713FA642E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77" y="21086765"/>
            <a:ext cx="6153150" cy="139065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D17F886-5E2F-5FE5-A776-81D5194AD19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0"/>
          <a:stretch/>
        </p:blipFill>
        <p:spPr>
          <a:xfrm>
            <a:off x="4487152" y="23865250"/>
            <a:ext cx="3826493" cy="4572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A710DA30-0581-8EDA-9934-D03893BBDC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07" y="24322450"/>
            <a:ext cx="3552825" cy="67627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F91958C-D04C-7578-E532-E78E076E1A69}"/>
              </a:ext>
            </a:extLst>
          </p:cNvPr>
          <p:cNvSpPr txBox="1"/>
          <p:nvPr/>
        </p:nvSpPr>
        <p:spPr>
          <a:xfrm>
            <a:off x="4482218" y="23337102"/>
            <a:ext cx="5015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Regression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(filter irrelevant terms): 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8FA79F-8525-BA83-6B9E-7C1738DD9D92}"/>
              </a:ext>
            </a:extLst>
          </p:cNvPr>
          <p:cNvSpPr txBox="1"/>
          <p:nvPr/>
        </p:nvSpPr>
        <p:spPr>
          <a:xfrm>
            <a:off x="4484857" y="25218367"/>
            <a:ext cx="5366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coefficient estimation across space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2D216842-8565-2A79-2226-206A4361D80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7" y="25969552"/>
            <a:ext cx="10509658" cy="3990918"/>
          </a:xfrm>
          <a:prstGeom prst="rect">
            <a:avLst/>
          </a:prstGeom>
        </p:spPr>
      </p:pic>
      <p:sp>
        <p:nvSpPr>
          <p:cNvPr id="1024" name="TextBox 24">
            <a:extLst>
              <a:ext uri="{FF2B5EF4-FFF2-40B4-BE49-F238E27FC236}">
                <a16:creationId xmlns:a16="http://schemas.microsoft.com/office/drawing/2014/main" id="{787D390D-735D-7FFE-35F0-6805366C881C}"/>
              </a:ext>
            </a:extLst>
          </p:cNvPr>
          <p:cNvSpPr txBox="1"/>
          <p:nvPr/>
        </p:nvSpPr>
        <p:spPr>
          <a:xfrm>
            <a:off x="11584977" y="5565445"/>
            <a:ext cx="10475562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Motivations</a:t>
            </a:r>
          </a:p>
        </p:txBody>
      </p:sp>
      <p:pic>
        <p:nvPicPr>
          <p:cNvPr id="1025" name="图片 1024">
            <a:extLst>
              <a:ext uri="{FF2B5EF4-FFF2-40B4-BE49-F238E27FC236}">
                <a16:creationId xmlns:a16="http://schemas.microsoft.com/office/drawing/2014/main" id="{CE196E4C-AC78-3FA3-FF4C-EB2DDF6971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699" y="6846680"/>
            <a:ext cx="7397124" cy="2257892"/>
          </a:xfrm>
          <a:prstGeom prst="rect">
            <a:avLst/>
          </a:prstGeom>
        </p:spPr>
      </p:pic>
      <p:sp>
        <p:nvSpPr>
          <p:cNvPr id="1027" name="文本框 1026">
            <a:extLst>
              <a:ext uri="{FF2B5EF4-FFF2-40B4-BE49-F238E27FC236}">
                <a16:creationId xmlns:a16="http://schemas.microsoft.com/office/drawing/2014/main" id="{8A42569D-EBF8-6BC4-1081-83E73D058DF5}"/>
              </a:ext>
            </a:extLst>
          </p:cNvPr>
          <p:cNvSpPr txBox="1"/>
          <p:nvPr/>
        </p:nvSpPr>
        <p:spPr>
          <a:xfrm>
            <a:off x="15149336" y="9462004"/>
            <a:ext cx="6584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 smoothness is a first principle.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physical fields. For those with mutations or discontinuities, need shock/discontinuity-capturing methods).</a:t>
            </a:r>
          </a:p>
        </p:txBody>
      </p:sp>
      <p:sp>
        <p:nvSpPr>
          <p:cNvPr id="1028" name="矩形: 圆角 1027">
            <a:extLst>
              <a:ext uri="{FF2B5EF4-FFF2-40B4-BE49-F238E27FC236}">
                <a16:creationId xmlns:a16="http://schemas.microsoft.com/office/drawing/2014/main" id="{BF69DB4D-274B-5118-DC80-A389152C1E44}"/>
              </a:ext>
            </a:extLst>
          </p:cNvPr>
          <p:cNvSpPr/>
          <p:nvPr/>
        </p:nvSpPr>
        <p:spPr>
          <a:xfrm>
            <a:off x="14940177" y="9185977"/>
            <a:ext cx="6728167" cy="1557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425691D4-2057-D5F6-56C4-BAABE4FD8C3D}"/>
              </a:ext>
            </a:extLst>
          </p:cNvPr>
          <p:cNvSpPr txBox="1"/>
          <p:nvPr/>
        </p:nvSpPr>
        <p:spPr>
          <a:xfrm>
            <a:off x="11615412" y="6919256"/>
            <a:ext cx="27806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Knowledge as Constraints: </a:t>
            </a:r>
          </a:p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and boundary conditions, a priori terms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Principles as Constraints: </a:t>
            </a:r>
          </a:p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laws, smoothness.</a:t>
            </a:r>
          </a:p>
        </p:txBody>
      </p:sp>
      <p:sp>
        <p:nvSpPr>
          <p:cNvPr id="1031" name="TextBox 24">
            <a:extLst>
              <a:ext uri="{FF2B5EF4-FFF2-40B4-BE49-F238E27FC236}">
                <a16:creationId xmlns:a16="http://schemas.microsoft.com/office/drawing/2014/main" id="{F1EA8030-7CF3-7000-8EEB-38608B5C1247}"/>
              </a:ext>
            </a:extLst>
          </p:cNvPr>
          <p:cNvSpPr txBox="1"/>
          <p:nvPr/>
        </p:nvSpPr>
        <p:spPr>
          <a:xfrm>
            <a:off x="11549893" y="11717651"/>
            <a:ext cx="10475562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Methodology</a:t>
            </a:r>
          </a:p>
        </p:txBody>
      </p:sp>
      <p:pic>
        <p:nvPicPr>
          <p:cNvPr id="1035" name="图片 1034">
            <a:extLst>
              <a:ext uri="{FF2B5EF4-FFF2-40B4-BE49-F238E27FC236}">
                <a16:creationId xmlns:a16="http://schemas.microsoft.com/office/drawing/2014/main" id="{6893E571-9CF5-EFC3-7DDD-3322C7168FC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966" y="16969430"/>
            <a:ext cx="9067775" cy="6386364"/>
          </a:xfrm>
          <a:prstGeom prst="rect">
            <a:avLst/>
          </a:prstGeom>
        </p:spPr>
      </p:pic>
      <p:pic>
        <p:nvPicPr>
          <p:cNvPr id="1037" name="图片 1036">
            <a:extLst>
              <a:ext uri="{FF2B5EF4-FFF2-40B4-BE49-F238E27FC236}">
                <a16:creationId xmlns:a16="http://schemas.microsoft.com/office/drawing/2014/main" id="{03A7A282-7758-8DDE-FA3D-C1BF2A63C06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-1563" r="-439" b="80936"/>
          <a:stretch/>
        </p:blipFill>
        <p:spPr>
          <a:xfrm>
            <a:off x="12310967" y="23561840"/>
            <a:ext cx="9139316" cy="747774"/>
          </a:xfrm>
          <a:prstGeom prst="rect">
            <a:avLst/>
          </a:prstGeom>
        </p:spPr>
      </p:pic>
      <p:pic>
        <p:nvPicPr>
          <p:cNvPr id="1039" name="图片 1038">
            <a:extLst>
              <a:ext uri="{FF2B5EF4-FFF2-40B4-BE49-F238E27FC236}">
                <a16:creationId xmlns:a16="http://schemas.microsoft.com/office/drawing/2014/main" id="{99337434-6392-6125-2359-1A9CCC4E32F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953" y="13013144"/>
            <a:ext cx="10387411" cy="3504916"/>
          </a:xfrm>
          <a:prstGeom prst="rect">
            <a:avLst/>
          </a:prstGeom>
        </p:spPr>
      </p:pic>
      <p:sp>
        <p:nvSpPr>
          <p:cNvPr id="1040" name="矩形: 圆角 1039">
            <a:extLst>
              <a:ext uri="{FF2B5EF4-FFF2-40B4-BE49-F238E27FC236}">
                <a16:creationId xmlns:a16="http://schemas.microsoft.com/office/drawing/2014/main" id="{4DBE73FB-56E8-9CE4-141A-54C80B0774C0}"/>
              </a:ext>
            </a:extLst>
          </p:cNvPr>
          <p:cNvSpPr/>
          <p:nvPr/>
        </p:nvSpPr>
        <p:spPr>
          <a:xfrm>
            <a:off x="16919278" y="23551807"/>
            <a:ext cx="1620163" cy="816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A437E9AC-CED0-834C-A509-F7F8362DAD78}"/>
              </a:ext>
            </a:extLst>
          </p:cNvPr>
          <p:cNvSpPr txBox="1"/>
          <p:nvPr/>
        </p:nvSpPr>
        <p:spPr>
          <a:xfrm>
            <a:off x="16581656" y="24378203"/>
            <a:ext cx="2649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Constraint</a:t>
            </a:r>
          </a:p>
        </p:txBody>
      </p:sp>
      <p:sp>
        <p:nvSpPr>
          <p:cNvPr id="1042" name="矩形: 圆角 1041">
            <a:extLst>
              <a:ext uri="{FF2B5EF4-FFF2-40B4-BE49-F238E27FC236}">
                <a16:creationId xmlns:a16="http://schemas.microsoft.com/office/drawing/2014/main" id="{43B10A99-DAEA-BC6E-BD60-8B57E48B6BBC}"/>
              </a:ext>
            </a:extLst>
          </p:cNvPr>
          <p:cNvSpPr/>
          <p:nvPr/>
        </p:nvSpPr>
        <p:spPr>
          <a:xfrm>
            <a:off x="15029162" y="18583564"/>
            <a:ext cx="437634" cy="745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E3CE2372-2955-5CA1-1D6B-EAD568E535E2}"/>
              </a:ext>
            </a:extLst>
          </p:cNvPr>
          <p:cNvSpPr txBox="1"/>
          <p:nvPr/>
        </p:nvSpPr>
        <p:spPr>
          <a:xfrm>
            <a:off x="14500477" y="19372573"/>
            <a:ext cx="1409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1044" name="矩形: 圆角 1043">
            <a:extLst>
              <a:ext uri="{FF2B5EF4-FFF2-40B4-BE49-F238E27FC236}">
                <a16:creationId xmlns:a16="http://schemas.microsoft.com/office/drawing/2014/main" id="{61E0AA59-B1AB-9295-D446-BA5677DA98CA}"/>
              </a:ext>
            </a:extLst>
          </p:cNvPr>
          <p:cNvSpPr/>
          <p:nvPr/>
        </p:nvSpPr>
        <p:spPr>
          <a:xfrm>
            <a:off x="17810456" y="18656746"/>
            <a:ext cx="231146" cy="745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1098375A-97FE-AFAF-8D6F-AFF5BC2CBC90}"/>
              </a:ext>
            </a:extLst>
          </p:cNvPr>
          <p:cNvSpPr txBox="1"/>
          <p:nvPr/>
        </p:nvSpPr>
        <p:spPr>
          <a:xfrm>
            <a:off x="17367324" y="19445755"/>
            <a:ext cx="1481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</a:p>
        </p:txBody>
      </p:sp>
      <p:pic>
        <p:nvPicPr>
          <p:cNvPr id="1048" name="图片 1047">
            <a:extLst>
              <a:ext uri="{FF2B5EF4-FFF2-40B4-BE49-F238E27FC236}">
                <a16:creationId xmlns:a16="http://schemas.microsoft.com/office/drawing/2014/main" id="{96044A9B-5E9E-3DCC-F615-5FEFB9C9B8D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t="22226" r="15713"/>
          <a:stretch/>
        </p:blipFill>
        <p:spPr>
          <a:xfrm>
            <a:off x="23300996" y="7847740"/>
            <a:ext cx="8721208" cy="2292355"/>
          </a:xfrm>
          <a:prstGeom prst="rect">
            <a:avLst/>
          </a:prstGeom>
        </p:spPr>
      </p:pic>
      <p:pic>
        <p:nvPicPr>
          <p:cNvPr id="1050" name="图片 1049">
            <a:extLst>
              <a:ext uri="{FF2B5EF4-FFF2-40B4-BE49-F238E27FC236}">
                <a16:creationId xmlns:a16="http://schemas.microsoft.com/office/drawing/2014/main" id="{565C8810-5891-48F5-2C75-4F0C218E00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031" y="7079648"/>
            <a:ext cx="3124922" cy="754003"/>
          </a:xfrm>
          <a:prstGeom prst="rect">
            <a:avLst/>
          </a:prstGeom>
        </p:spPr>
      </p:pic>
      <p:pic>
        <p:nvPicPr>
          <p:cNvPr id="1051" name="图片 1050">
            <a:extLst>
              <a:ext uri="{FF2B5EF4-FFF2-40B4-BE49-F238E27FC236}">
                <a16:creationId xmlns:a16="http://schemas.microsoft.com/office/drawing/2014/main" id="{D95F8714-9DB0-0814-5486-83AC4502CE6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t="54" r="6238" b="-1"/>
          <a:stretch/>
        </p:blipFill>
        <p:spPr>
          <a:xfrm>
            <a:off x="27175054" y="7214910"/>
            <a:ext cx="2136446" cy="561679"/>
          </a:xfrm>
          <a:prstGeom prst="rect">
            <a:avLst/>
          </a:prstGeom>
        </p:spPr>
      </p:pic>
      <p:pic>
        <p:nvPicPr>
          <p:cNvPr id="1052" name="图片 1051">
            <a:extLst>
              <a:ext uri="{FF2B5EF4-FFF2-40B4-BE49-F238E27FC236}">
                <a16:creationId xmlns:a16="http://schemas.microsoft.com/office/drawing/2014/main" id="{1AED5DFF-F664-4BCC-23DB-6F8C3B13A1E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104" y="7233664"/>
            <a:ext cx="1943100" cy="542925"/>
          </a:xfrm>
          <a:prstGeom prst="rect">
            <a:avLst/>
          </a:prstGeom>
        </p:spPr>
      </p:pic>
      <p:sp>
        <p:nvSpPr>
          <p:cNvPr id="1053" name="文本框 1052">
            <a:extLst>
              <a:ext uri="{FF2B5EF4-FFF2-40B4-BE49-F238E27FC236}">
                <a16:creationId xmlns:a16="http://schemas.microsoft.com/office/drawing/2014/main" id="{DBB35566-DA5C-E154-EF7C-AD179DE3865F}"/>
              </a:ext>
            </a:extLst>
          </p:cNvPr>
          <p:cNvSpPr txBox="1"/>
          <p:nvPr/>
        </p:nvSpPr>
        <p:spPr>
          <a:xfrm>
            <a:off x="23791003" y="6664337"/>
            <a:ext cx="272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Burgers’ Equation</a:t>
            </a: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A25D299C-1F40-9508-F3D4-03BC56A0C1F6}"/>
              </a:ext>
            </a:extLst>
          </p:cNvPr>
          <p:cNvSpPr txBox="1"/>
          <p:nvPr/>
        </p:nvSpPr>
        <p:spPr>
          <a:xfrm>
            <a:off x="27320986" y="6838555"/>
            <a:ext cx="2192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Equation</a:t>
            </a:r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592F6844-B814-504D-E9B4-DB90D6E076D8}"/>
              </a:ext>
            </a:extLst>
          </p:cNvPr>
          <p:cNvSpPr txBox="1"/>
          <p:nvPr/>
        </p:nvSpPr>
        <p:spPr>
          <a:xfrm>
            <a:off x="30175866" y="6837788"/>
            <a:ext cx="1906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C-I Equation</a:t>
            </a:r>
          </a:p>
        </p:txBody>
      </p:sp>
      <p:sp>
        <p:nvSpPr>
          <p:cNvPr id="1056" name="TextBox 27">
            <a:extLst>
              <a:ext uri="{FF2B5EF4-FFF2-40B4-BE49-F238E27FC236}">
                <a16:creationId xmlns:a16="http://schemas.microsoft.com/office/drawing/2014/main" id="{846986F1-BBDB-69B5-F775-5AB6E71CC2C0}"/>
              </a:ext>
            </a:extLst>
          </p:cNvPr>
          <p:cNvSpPr txBox="1"/>
          <p:nvPr/>
        </p:nvSpPr>
        <p:spPr>
          <a:xfrm>
            <a:off x="23300996" y="10657028"/>
            <a:ext cx="8817544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Results – HIN Coefficient</a:t>
            </a:r>
          </a:p>
        </p:txBody>
      </p:sp>
      <p:sp>
        <p:nvSpPr>
          <p:cNvPr id="1057" name="文本框 1056">
            <a:extLst>
              <a:ext uri="{FF2B5EF4-FFF2-40B4-BE49-F238E27FC236}">
                <a16:creationId xmlns:a16="http://schemas.microsoft.com/office/drawing/2014/main" id="{377EAC34-4149-6D8B-F9AA-88CB3DE9EED3}"/>
              </a:ext>
            </a:extLst>
          </p:cNvPr>
          <p:cNvSpPr txBox="1"/>
          <p:nvPr/>
        </p:nvSpPr>
        <p:spPr>
          <a:xfrm>
            <a:off x="23352362" y="11887981"/>
            <a:ext cx="8618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Five governing equation cases of underground seepage (a form of Convection–diffusion equations)</a:t>
            </a:r>
          </a:p>
        </p:txBody>
      </p:sp>
      <p:pic>
        <p:nvPicPr>
          <p:cNvPr id="1058" name="图片 1057">
            <a:extLst>
              <a:ext uri="{FF2B5EF4-FFF2-40B4-BE49-F238E27FC236}">
                <a16:creationId xmlns:a16="http://schemas.microsoft.com/office/drawing/2014/main" id="{5EC54036-31AD-4B5D-C11A-4761B1C8BC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440" y="12824112"/>
            <a:ext cx="3971192" cy="696248"/>
          </a:xfrm>
          <a:prstGeom prst="rect">
            <a:avLst/>
          </a:prstGeom>
        </p:spPr>
      </p:pic>
      <p:sp>
        <p:nvSpPr>
          <p:cNvPr id="1059" name="文本框 1058">
            <a:extLst>
              <a:ext uri="{FF2B5EF4-FFF2-40B4-BE49-F238E27FC236}">
                <a16:creationId xmlns:a16="http://schemas.microsoft.com/office/drawing/2014/main" id="{719ADC36-5BBA-950B-A9D1-9B832FA312E8}"/>
              </a:ext>
            </a:extLst>
          </p:cNvPr>
          <p:cNvSpPr txBox="1"/>
          <p:nvPr/>
        </p:nvSpPr>
        <p:spPr>
          <a:xfrm>
            <a:off x="23352362" y="13549214"/>
            <a:ext cx="8939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where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𝑆𝑠 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denotes the specific storage;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𝐾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𝑦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) denotes the hydraulic conductivity field;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 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denotes the hydraulic head.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 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is the physical field.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𝐾 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is the coefficient field as shown below. The hydraulic conductivity field </a:t>
            </a:r>
            <a:r>
              <a:rPr lang="zh-CN" altLang="en-US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𝐾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𝑥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𝑦</a:t>
            </a:r>
            <a:r>
              <a:rPr lang="en-US" altLang="zh-CN" sz="2400" dirty="0"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) is set to be heterogeneous to simulate real situations, which is random fields with higher complexity.</a:t>
            </a:r>
          </a:p>
          <a:p>
            <a:endParaRPr lang="en-US" altLang="zh-CN" sz="2400" dirty="0"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60" name="图片 1059">
            <a:extLst>
              <a:ext uri="{FF2B5EF4-FFF2-40B4-BE49-F238E27FC236}">
                <a16:creationId xmlns:a16="http://schemas.microsoft.com/office/drawing/2014/main" id="{561D9225-0F5B-24F0-AD97-7298036DEB1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383" y="15663585"/>
            <a:ext cx="6352905" cy="2131776"/>
          </a:xfrm>
          <a:prstGeom prst="rect">
            <a:avLst/>
          </a:prstGeom>
        </p:spPr>
      </p:pic>
      <p:sp>
        <p:nvSpPr>
          <p:cNvPr id="1062" name="矩形: 圆角 1061">
            <a:extLst>
              <a:ext uri="{FF2B5EF4-FFF2-40B4-BE49-F238E27FC236}">
                <a16:creationId xmlns:a16="http://schemas.microsoft.com/office/drawing/2014/main" id="{2242F8BB-8588-CAF0-3EDB-632570DAB9E5}"/>
              </a:ext>
            </a:extLst>
          </p:cNvPr>
          <p:cNvSpPr/>
          <p:nvPr/>
        </p:nvSpPr>
        <p:spPr>
          <a:xfrm>
            <a:off x="2008673" y="15548867"/>
            <a:ext cx="3136740" cy="544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矩形: 圆角 1062">
            <a:extLst>
              <a:ext uri="{FF2B5EF4-FFF2-40B4-BE49-F238E27FC236}">
                <a16:creationId xmlns:a16="http://schemas.microsoft.com/office/drawing/2014/main" id="{C8133C39-A7E2-9523-3079-10E377B73D4E}"/>
              </a:ext>
            </a:extLst>
          </p:cNvPr>
          <p:cNvSpPr/>
          <p:nvPr/>
        </p:nvSpPr>
        <p:spPr>
          <a:xfrm>
            <a:off x="5200804" y="15549757"/>
            <a:ext cx="4827514" cy="544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文本框 1064">
            <a:extLst>
              <a:ext uri="{FF2B5EF4-FFF2-40B4-BE49-F238E27FC236}">
                <a16:creationId xmlns:a16="http://schemas.microsoft.com/office/drawing/2014/main" id="{33BDAE0C-EA53-3A5C-F309-21150E3D68D9}"/>
              </a:ext>
            </a:extLst>
          </p:cNvPr>
          <p:cNvSpPr txBox="1"/>
          <p:nvPr/>
        </p:nvSpPr>
        <p:spPr>
          <a:xfrm>
            <a:off x="1949232" y="16079985"/>
            <a:ext cx="3255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PDE-Net/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SGTRidge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/A-DLGA</a:t>
            </a:r>
          </a:p>
        </p:txBody>
      </p:sp>
      <p:sp>
        <p:nvSpPr>
          <p:cNvPr id="1066" name="文本框 1065">
            <a:extLst>
              <a:ext uri="{FF2B5EF4-FFF2-40B4-BE49-F238E27FC236}">
                <a16:creationId xmlns:a16="http://schemas.microsoft.com/office/drawing/2014/main" id="{EE0FA8EC-DDF1-6960-1AAC-5E07141008E8}"/>
              </a:ext>
            </a:extLst>
          </p:cNvPr>
          <p:cNvSpPr txBox="1"/>
          <p:nvPr/>
        </p:nvSpPr>
        <p:spPr>
          <a:xfrm>
            <a:off x="7234717" y="16076636"/>
            <a:ext cx="738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pic>
        <p:nvPicPr>
          <p:cNvPr id="1067" name="图片 1066">
            <a:extLst>
              <a:ext uri="{FF2B5EF4-FFF2-40B4-BE49-F238E27FC236}">
                <a16:creationId xmlns:a16="http://schemas.microsoft.com/office/drawing/2014/main" id="{D5001797-FF36-CC81-80E6-FCC9B769AE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000" y="18028639"/>
            <a:ext cx="8381269" cy="6894779"/>
          </a:xfrm>
          <a:prstGeom prst="rect">
            <a:avLst/>
          </a:prstGeom>
        </p:spPr>
      </p:pic>
      <p:pic>
        <p:nvPicPr>
          <p:cNvPr id="1072" name="图片 1071">
            <a:extLst>
              <a:ext uri="{FF2B5EF4-FFF2-40B4-BE49-F238E27FC236}">
                <a16:creationId xmlns:a16="http://schemas.microsoft.com/office/drawing/2014/main" id="{56006618-F6E2-BC31-6832-81EB48DAFD68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1"/>
          <a:stretch/>
        </p:blipFill>
        <p:spPr>
          <a:xfrm>
            <a:off x="23537507" y="29940643"/>
            <a:ext cx="6818439" cy="885674"/>
          </a:xfrm>
          <a:prstGeom prst="rect">
            <a:avLst/>
          </a:prstGeom>
        </p:spPr>
      </p:pic>
      <p:pic>
        <p:nvPicPr>
          <p:cNvPr id="1073" name="图片 1072">
            <a:extLst>
              <a:ext uri="{FF2B5EF4-FFF2-40B4-BE49-F238E27FC236}">
                <a16:creationId xmlns:a16="http://schemas.microsoft.com/office/drawing/2014/main" id="{5B20D149-B502-C214-7980-0EB9E26E754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23"/>
          <a:stretch/>
        </p:blipFill>
        <p:spPr>
          <a:xfrm>
            <a:off x="24198792" y="25068181"/>
            <a:ext cx="6697683" cy="4161183"/>
          </a:xfrm>
          <a:prstGeom prst="rect">
            <a:avLst/>
          </a:prstGeom>
        </p:spPr>
      </p:pic>
      <p:sp>
        <p:nvSpPr>
          <p:cNvPr id="1075" name="文本框 1074">
            <a:extLst>
              <a:ext uri="{FF2B5EF4-FFF2-40B4-BE49-F238E27FC236}">
                <a16:creationId xmlns:a16="http://schemas.microsoft.com/office/drawing/2014/main" id="{AC3CC9AA-7043-7C02-25F8-20BCC90B91F7}"/>
              </a:ext>
            </a:extLst>
          </p:cNvPr>
          <p:cNvSpPr txBox="1"/>
          <p:nvPr/>
        </p:nvSpPr>
        <p:spPr>
          <a:xfrm>
            <a:off x="12307840" y="26353119"/>
            <a:ext cx="90855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Complexity: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 proportional to the size of the dataset.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(The data used for estimating coefficient is “local”)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Error: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Strictly lower than works like Adaptive-DLGA.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(Far-away coefficients have low density in kernel)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Strictly lower than independent coefficient estimation.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For I.I.D. Gaussian noises,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which is lower than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Mesh-Free: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(Kernel only calculates spatial distance. No grid is needed.)</a:t>
            </a:r>
          </a:p>
        </p:txBody>
      </p:sp>
      <p:grpSp>
        <p:nvGrpSpPr>
          <p:cNvPr id="1076" name="组合 1075">
            <a:extLst>
              <a:ext uri="{FF2B5EF4-FFF2-40B4-BE49-F238E27FC236}">
                <a16:creationId xmlns:a16="http://schemas.microsoft.com/office/drawing/2014/main" id="{B0BC7960-458C-7DBD-0D22-F78310FDD833}"/>
              </a:ext>
            </a:extLst>
          </p:cNvPr>
          <p:cNvGrpSpPr/>
          <p:nvPr/>
        </p:nvGrpSpPr>
        <p:grpSpPr>
          <a:xfrm>
            <a:off x="16530706" y="29381619"/>
            <a:ext cx="2333625" cy="381000"/>
            <a:chOff x="6293993" y="5201966"/>
            <a:chExt cx="2333625" cy="381000"/>
          </a:xfrm>
        </p:grpSpPr>
        <p:pic>
          <p:nvPicPr>
            <p:cNvPr id="1077" name="图片 1076">
              <a:extLst>
                <a:ext uri="{FF2B5EF4-FFF2-40B4-BE49-F238E27FC236}">
                  <a16:creationId xmlns:a16="http://schemas.microsoft.com/office/drawing/2014/main" id="{6B4BD74D-3BEE-90C3-0F9D-A5141E4B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943" y="5201966"/>
              <a:ext cx="828675" cy="295275"/>
            </a:xfrm>
            <a:prstGeom prst="rect">
              <a:avLst/>
            </a:prstGeom>
          </p:spPr>
        </p:pic>
        <p:pic>
          <p:nvPicPr>
            <p:cNvPr id="1078" name="图片 1077">
              <a:extLst>
                <a:ext uri="{FF2B5EF4-FFF2-40B4-BE49-F238E27FC236}">
                  <a16:creationId xmlns:a16="http://schemas.microsoft.com/office/drawing/2014/main" id="{31D048A4-B00A-8885-E5D3-E294386E2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993" y="5201966"/>
              <a:ext cx="1504950" cy="381000"/>
            </a:xfrm>
            <a:prstGeom prst="rect">
              <a:avLst/>
            </a:prstGeom>
          </p:spPr>
        </p:pic>
      </p:grpSp>
      <p:pic>
        <p:nvPicPr>
          <p:cNvPr id="1079" name="图片 1078">
            <a:extLst>
              <a:ext uri="{FF2B5EF4-FFF2-40B4-BE49-F238E27FC236}">
                <a16:creationId xmlns:a16="http://schemas.microsoft.com/office/drawing/2014/main" id="{30A0B0D5-323D-5DA1-889F-7BEA40C4310A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1"/>
          <a:stretch/>
        </p:blipFill>
        <p:spPr>
          <a:xfrm>
            <a:off x="17370229" y="29028126"/>
            <a:ext cx="3562350" cy="319375"/>
          </a:xfrm>
          <a:prstGeom prst="rect">
            <a:avLst/>
          </a:prstGeom>
        </p:spPr>
      </p:pic>
      <p:sp>
        <p:nvSpPr>
          <p:cNvPr id="1080" name="TextBox 24">
            <a:extLst>
              <a:ext uri="{FF2B5EF4-FFF2-40B4-BE49-F238E27FC236}">
                <a16:creationId xmlns:a16="http://schemas.microsoft.com/office/drawing/2014/main" id="{D0E05FB9-C456-A152-A5F6-5F8AAFEA210F}"/>
              </a:ext>
            </a:extLst>
          </p:cNvPr>
          <p:cNvSpPr txBox="1"/>
          <p:nvPr/>
        </p:nvSpPr>
        <p:spPr>
          <a:xfrm>
            <a:off x="11541765" y="25121937"/>
            <a:ext cx="10475562" cy="9088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41E1E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3526941">
              <a:defRPr/>
            </a:pPr>
            <a:r>
              <a:rPr lang="en-US" sz="3600" b="1" dirty="0">
                <a:solidFill>
                  <a:schemeClr val="bg1"/>
                </a:solidFill>
                <a:latin typeface="Nunito" panose="00000500000000000000" pitchFamily="2" charset="0"/>
              </a:rPr>
              <a:t>Theoretical Properties</a:t>
            </a:r>
          </a:p>
        </p:txBody>
      </p:sp>
      <p:sp>
        <p:nvSpPr>
          <p:cNvPr id="1082" name="文本框 1081">
            <a:extLst>
              <a:ext uri="{FF2B5EF4-FFF2-40B4-BE49-F238E27FC236}">
                <a16:creationId xmlns:a16="http://schemas.microsoft.com/office/drawing/2014/main" id="{4BC02CB5-34E5-9A1D-F655-7139780B8C73}"/>
              </a:ext>
            </a:extLst>
          </p:cNvPr>
          <p:cNvSpPr txBox="1"/>
          <p:nvPr/>
        </p:nvSpPr>
        <p:spPr>
          <a:xfrm>
            <a:off x="23537507" y="29349495"/>
            <a:ext cx="4996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State-of-the-arts in all three metrics: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nquisitalanchor|09-2018"/>
</p:tagLst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4940</TotalTime>
  <Words>348</Words>
  <Application>Microsoft Office PowerPoint</Application>
  <PresentationFormat>自定义</PresentationFormat>
  <Paragraphs>70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Nunito</vt:lpstr>
      <vt:lpstr>Times New Roman</vt:lpstr>
      <vt:lpstr>Open Sans</vt:lpstr>
      <vt:lpstr>Calibri</vt:lpstr>
      <vt:lpstr>Franklin Gothic Medium</vt:lpstr>
      <vt:lpstr>Nunito Black</vt:lpstr>
      <vt:lpstr>Arial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Yingtao Luo</cp:lastModifiedBy>
  <cp:revision>39</cp:revision>
  <cp:lastPrinted>2013-03-27T18:07:17Z</cp:lastPrinted>
  <dcterms:modified xsi:type="dcterms:W3CDTF">2023-07-13T18:38:10Z</dcterms:modified>
  <cp:category>templates for scientific poster</cp:category>
</cp:coreProperties>
</file>